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AB7847F-410E-4029-80E3-882FD05813B9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29.03.2021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3828179-B259-4EDB-A9E7-D78D72BD832C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D0AB9572-17D7-46F9-A6BB-BB310F093935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29.03.2021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2F93E31-C768-4345-867D-60E087965E57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85800" y="1143000"/>
            <a:ext cx="8686440" cy="2895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800" b="1" strike="noStrike" spc="-1">
                <a:solidFill>
                  <a:srgbClr val="7030A0"/>
                </a:solidFill>
                <a:latin typeface="Arial Black"/>
              </a:rPr>
              <a:t>Проектная деятельность </a:t>
            </a:r>
            <a:r>
              <a:t/>
            </a:r>
            <a:br/>
            <a:r>
              <a:rPr lang="en-US" sz="4800" b="1" strike="noStrike" spc="-1">
                <a:solidFill>
                  <a:srgbClr val="7030A0"/>
                </a:solidFill>
                <a:latin typeface="Arial Black"/>
              </a:rPr>
              <a:t>на уроках и во внеурочное время</a:t>
            </a:r>
            <a:endParaRPr lang="en-US" sz="4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352680" y="0"/>
            <a:ext cx="5562360" cy="6629040"/>
          </a:xfrm>
          <a:prstGeom prst="verticalScroll">
            <a:avLst>
              <a:gd name="adj" fmla="val 12500"/>
            </a:avLst>
          </a:prstGeom>
          <a:solidFill>
            <a:srgbClr val="92D05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3962520" y="152280"/>
            <a:ext cx="49525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Памятка юного исследователя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4038480" y="838080"/>
            <a:ext cx="4266720" cy="466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• Выбери тему исследования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• Подумай, на какие вопросы по этой теме ты бы хотел найти ответы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• Продумай варианты своих ответов на поставленные вопросы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• Реши, где ты будешь искать ответы на поставленные вопросы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• Поработай с источниками информации, найди ответы на свои вопросы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• Сделай выводы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• Оформи результаты своей работы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• Подготовь краткое выступление по представлению своего исследования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281520" y="1981080"/>
            <a:ext cx="8622360" cy="1006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6000" b="1" i="1" strike="noStrike" spc="-1">
                <a:solidFill>
                  <a:srgbClr val="FFFF00"/>
                </a:solidFill>
                <a:latin typeface="Calibri"/>
              </a:rPr>
              <a:t>СПАСИБО ЗА ВНИМАНИЕ!</a:t>
            </a:r>
            <a:endParaRPr lang="ru-RU" sz="6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1447920" y="76320"/>
            <a:ext cx="7543440" cy="59734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720"/>
              </a:spcBef>
            </a:pPr>
            <a:r>
              <a:rPr lang="en-US" sz="3600" b="0" strike="noStrike" spc="-1">
                <a:solidFill>
                  <a:srgbClr val="7030A0"/>
                </a:solidFill>
                <a:latin typeface="Arial Black"/>
              </a:rPr>
              <a:t>Портрет ученика по ФГОС: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-"/>
            </a:pPr>
            <a:r>
              <a:rPr lang="en-US" sz="3600" b="1" strike="noStrike" spc="-1">
                <a:solidFill>
                  <a:srgbClr val="000000"/>
                </a:solidFill>
                <a:latin typeface="Calibri"/>
              </a:rPr>
              <a:t>самостоятельно ставит учебные цели,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-"/>
            </a:pPr>
            <a:r>
              <a:rPr lang="en-US" sz="3600" b="1" strike="noStrike" spc="-1">
                <a:solidFill>
                  <a:srgbClr val="000000"/>
                </a:solidFill>
                <a:latin typeface="Calibri"/>
              </a:rPr>
              <a:t>умеет находить пути решения проблемы,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-"/>
            </a:pPr>
            <a:r>
              <a:rPr lang="en-US" sz="3600" b="1" strike="noStrike" spc="-1">
                <a:solidFill>
                  <a:srgbClr val="000000"/>
                </a:solidFill>
                <a:latin typeface="Calibri"/>
              </a:rPr>
              <a:t>может контролировать и оценивать свои достижения,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-"/>
            </a:pPr>
            <a:r>
              <a:rPr lang="en-US" sz="3600" b="1" strike="noStrike" spc="-1">
                <a:solidFill>
                  <a:srgbClr val="000000"/>
                </a:solidFill>
                <a:latin typeface="Calibri"/>
              </a:rPr>
              <a:t>коммуникабельный,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-"/>
            </a:pPr>
            <a:r>
              <a:rPr lang="en-US" sz="3600" b="1" strike="noStrike" spc="-1">
                <a:solidFill>
                  <a:srgbClr val="000000"/>
                </a:solidFill>
                <a:latin typeface="Calibri"/>
              </a:rPr>
              <a:t>умеет работать в группе,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Arial"/>
              <a:buChar char="-"/>
            </a:pPr>
            <a:r>
              <a:rPr lang="en-US" sz="3600" b="1" strike="noStrike" spc="-1">
                <a:solidFill>
                  <a:srgbClr val="000000"/>
                </a:solidFill>
                <a:latin typeface="Calibri"/>
              </a:rPr>
              <a:t>готов учиться новому.</a:t>
            </a: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en-US" sz="3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609480" y="1066680"/>
            <a:ext cx="8229240" cy="2819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 algn="just">
              <a:lnSpc>
                <a:spcPct val="100000"/>
              </a:lnSpc>
              <a:spcBef>
                <a:spcPts val="760"/>
              </a:spcBef>
            </a:pPr>
            <a:r>
              <a:rPr lang="en-US" sz="3800" b="0" strike="noStrike" spc="-1">
                <a:solidFill>
                  <a:srgbClr val="7030A0"/>
                </a:solidFill>
                <a:latin typeface="Arial Black"/>
              </a:rPr>
              <a:t>Проектная деятельность </a:t>
            </a:r>
            <a:r>
              <a:rPr lang="en-US" sz="3500" b="1" strike="noStrike" spc="-1">
                <a:solidFill>
                  <a:srgbClr val="000000"/>
                </a:solidFill>
                <a:latin typeface="Calibri"/>
              </a:rPr>
              <a:t>– это совместная учебно - познавательная, творческая, игровая деятельность, имеющая общую цель, согласованные методы, способы деятельности, направленные на достижение общего результата.</a:t>
            </a:r>
            <a:endParaRPr lang="en-US" sz="35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641"/>
              </a:spcBef>
            </a:pPr>
            <a:endParaRPr lang="en-US" sz="35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endParaRPr lang="en-US" sz="35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152280" y="76320"/>
            <a:ext cx="8915040" cy="60494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 algn="ctr">
              <a:lnSpc>
                <a:spcPct val="100000"/>
              </a:lnSpc>
              <a:spcBef>
                <a:spcPts val="641"/>
              </a:spcBef>
            </a:pPr>
            <a:r>
              <a:rPr lang="en-US" sz="3200" b="0" strike="noStrike" spc="-1">
                <a:solidFill>
                  <a:srgbClr val="7030A0"/>
                </a:solidFill>
                <a:latin typeface="Arial Black"/>
              </a:rPr>
              <a:t>Принципы проектной деятельности: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- Проект должен быть посильным.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- Необходимо создавать условия для успешного выполнения проектов.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- Обеспечить руководство проектом со стороны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      педагога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               - Обязательная презентация результатов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                           по проекту в той или иной форме.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76320" y="152280"/>
            <a:ext cx="8915040" cy="6552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819"/>
              </a:spcBef>
            </a:pPr>
            <a:r>
              <a:rPr lang="en-US" sz="4100" b="1" strike="noStrike" spc="-1">
                <a:solidFill>
                  <a:srgbClr val="7030A0"/>
                </a:solidFill>
                <a:latin typeface="Arial Black"/>
              </a:rPr>
              <a:t>Этапы работы над проектом</a:t>
            </a:r>
            <a:endParaRPr lang="en-US" sz="41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819"/>
              </a:spcBef>
            </a:pPr>
            <a:r>
              <a:rPr lang="en-US" sz="4100" b="1" u="sng" strike="noStrike" spc="-1">
                <a:solidFill>
                  <a:srgbClr val="00B050"/>
                </a:solidFill>
                <a:uFillTx/>
                <a:latin typeface="Calibri"/>
              </a:rPr>
              <a:t>1. Подготовительный:</a:t>
            </a:r>
            <a:endParaRPr lang="en-US" sz="41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-"/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выбирается тема проекта, ставится проблема,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-"/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 определяется задание конкретной направленности,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-"/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определяются группы учащихся и распределяются роли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839"/>
              </a:spcBef>
            </a:pPr>
            <a:r>
              <a:rPr lang="en-US" sz="4200" b="1" strike="noStrike" spc="-1">
                <a:solidFill>
                  <a:srgbClr val="00B050"/>
                </a:solidFill>
                <a:latin typeface="Calibri"/>
              </a:rPr>
              <a:t>                </a:t>
            </a:r>
            <a:r>
              <a:rPr lang="en-US" sz="4200" b="1" u="sng" strike="noStrike" spc="-1">
                <a:solidFill>
                  <a:srgbClr val="00B050"/>
                </a:solidFill>
                <a:uFillTx/>
                <a:latin typeface="Calibri"/>
              </a:rPr>
              <a:t>2. Практический:</a:t>
            </a:r>
            <a:endParaRPr lang="en-US" sz="4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                            - выполнение поисково –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                              исследовательских операций, 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                                   - контроль,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                                   - презентация,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r>
              <a:rPr lang="en-US" sz="3200" b="1" strike="noStrike" spc="-1">
                <a:solidFill>
                  <a:srgbClr val="000000"/>
                </a:solidFill>
                <a:latin typeface="Calibri"/>
              </a:rPr>
              <a:t>                                   - самооценка работ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3"/>
          <p:cNvPicPr/>
          <p:nvPr/>
        </p:nvPicPr>
        <p:blipFill>
          <a:blip r:embed="rId2"/>
          <a:stretch/>
        </p:blipFill>
        <p:spPr>
          <a:xfrm>
            <a:off x="0" y="152280"/>
            <a:ext cx="3047760" cy="2895120"/>
          </a:xfrm>
          <a:prstGeom prst="rect">
            <a:avLst/>
          </a:prstGeom>
          <a:ln w="9360">
            <a:noFill/>
          </a:ln>
        </p:spPr>
      </p:pic>
      <p:pic>
        <p:nvPicPr>
          <p:cNvPr id="88" name="Рисунок 4"/>
          <p:cNvPicPr/>
          <p:nvPr/>
        </p:nvPicPr>
        <p:blipFill>
          <a:blip r:embed="rId3"/>
          <a:stretch/>
        </p:blipFill>
        <p:spPr>
          <a:xfrm>
            <a:off x="3200400" y="0"/>
            <a:ext cx="3352320" cy="3504960"/>
          </a:xfrm>
          <a:prstGeom prst="rect">
            <a:avLst/>
          </a:prstGeom>
          <a:ln w="9360">
            <a:noFill/>
          </a:ln>
        </p:spPr>
      </p:pic>
      <p:pic>
        <p:nvPicPr>
          <p:cNvPr id="89" name="Рисунок 5"/>
          <p:cNvPicPr/>
          <p:nvPr/>
        </p:nvPicPr>
        <p:blipFill>
          <a:blip r:embed="rId4"/>
          <a:stretch/>
        </p:blipFill>
        <p:spPr>
          <a:xfrm>
            <a:off x="4648320" y="3505680"/>
            <a:ext cx="3400200" cy="3351960"/>
          </a:xfrm>
          <a:prstGeom prst="rect">
            <a:avLst/>
          </a:prstGeom>
          <a:ln w="9360">
            <a:noFill/>
          </a:ln>
        </p:spPr>
      </p:pic>
      <p:pic>
        <p:nvPicPr>
          <p:cNvPr id="90" name="Рисунок 6"/>
          <p:cNvPicPr/>
          <p:nvPr/>
        </p:nvPicPr>
        <p:blipFill>
          <a:blip r:embed="rId5"/>
          <a:stretch/>
        </p:blipFill>
        <p:spPr>
          <a:xfrm>
            <a:off x="6705720" y="228600"/>
            <a:ext cx="1904760" cy="3200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" name="Рисунок 91"/>
          <p:cNvPicPr/>
          <p:nvPr/>
        </p:nvPicPr>
        <p:blipFill>
          <a:blip r:embed="rId2"/>
          <a:stretch/>
        </p:blipFill>
        <p:spPr>
          <a:xfrm>
            <a:off x="9360" y="0"/>
            <a:ext cx="9134640" cy="685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Рисунок 93"/>
          <p:cNvPicPr/>
          <p:nvPr/>
        </p:nvPicPr>
        <p:blipFill>
          <a:blip r:embed="rId2"/>
          <a:stretch/>
        </p:blipFill>
        <p:spPr>
          <a:xfrm>
            <a:off x="-8640" y="0"/>
            <a:ext cx="914328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2"/>
          <a:stretch/>
        </p:blipFill>
        <p:spPr>
          <a:xfrm>
            <a:off x="622080" y="72000"/>
            <a:ext cx="4705920" cy="3341160"/>
          </a:xfrm>
          <a:prstGeom prst="rect">
            <a:avLst/>
          </a:prstGeom>
          <a:ln>
            <a:noFill/>
          </a:ln>
        </p:spPr>
      </p:pic>
      <p:pic>
        <p:nvPicPr>
          <p:cNvPr id="97" name="Рисунок 96"/>
          <p:cNvPicPr/>
          <p:nvPr/>
        </p:nvPicPr>
        <p:blipFill>
          <a:blip r:embed="rId3"/>
          <a:stretch/>
        </p:blipFill>
        <p:spPr>
          <a:xfrm>
            <a:off x="5472000" y="665280"/>
            <a:ext cx="3542040" cy="5310720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97"/>
          <p:cNvPicPr/>
          <p:nvPr/>
        </p:nvPicPr>
        <p:blipFill>
          <a:blip r:embed="rId4"/>
          <a:stretch/>
        </p:blipFill>
        <p:spPr>
          <a:xfrm>
            <a:off x="72000" y="3527640"/>
            <a:ext cx="4320000" cy="324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231</Words>
  <Application>Microsoft Office PowerPoint</Application>
  <PresentationFormat>Экран (4:3)</PresentationFormat>
  <Paragraphs>37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Arial Black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 использовании шаблона ссылка на Pedsovet.su обязательна</dc:title>
  <dc:subject/>
  <dc:creator>Катенок</dc:creator>
  <dc:description/>
  <cp:lastModifiedBy>Пользователь</cp:lastModifiedBy>
  <cp:revision>20</cp:revision>
  <dcterms:created xsi:type="dcterms:W3CDTF">2013-10-20T14:43:13Z</dcterms:created>
  <dcterms:modified xsi:type="dcterms:W3CDTF">2021-03-29T05:56:37Z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